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625" r:id="rId2"/>
    <p:sldId id="630" r:id="rId3"/>
    <p:sldId id="785" r:id="rId4"/>
    <p:sldId id="637" r:id="rId5"/>
    <p:sldId id="768" r:id="rId6"/>
    <p:sldId id="769" r:id="rId7"/>
    <p:sldId id="770" r:id="rId8"/>
    <p:sldId id="784" r:id="rId9"/>
    <p:sldId id="767" r:id="rId10"/>
    <p:sldId id="783" r:id="rId11"/>
    <p:sldId id="788" r:id="rId12"/>
    <p:sldId id="790" r:id="rId13"/>
    <p:sldId id="789" r:id="rId14"/>
    <p:sldId id="787" r:id="rId15"/>
    <p:sldId id="791" r:id="rId16"/>
    <p:sldId id="792" r:id="rId17"/>
    <p:sldId id="793" r:id="rId18"/>
    <p:sldId id="795" r:id="rId19"/>
    <p:sldId id="796" r:id="rId20"/>
    <p:sldId id="636" r:id="rId21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A9862"/>
    <a:srgbClr val="003366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73" autoAdjust="0"/>
    <p:restoredTop sz="97536" autoAdjust="0"/>
  </p:normalViewPr>
  <p:slideViewPr>
    <p:cSldViewPr snapToObjects="1">
      <p:cViewPr varScale="1">
        <p:scale>
          <a:sx n="62" d="100"/>
          <a:sy n="62" d="100"/>
        </p:scale>
        <p:origin x="33" y="30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91" d="100"/>
          <a:sy n="91" d="100"/>
        </p:scale>
        <p:origin x="-2778" y="-96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B9B37E83-78A5-47AB-AA7F-C6BAFB39303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pic>
        <p:nvPicPr>
          <p:cNvPr id="3078" name="Picture 6" descr="j-yoko1">
            <a:extLst>
              <a:ext uri="{FF2B5EF4-FFF2-40B4-BE49-F238E27FC236}">
                <a16:creationId xmlns:a16="http://schemas.microsoft.com/office/drawing/2014/main" id="{99F1B550-6FCD-4631-945F-858D01416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0502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0284F2D-64EA-4428-B91B-8343D4AF25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886F9A47-D42A-49B4-BE17-4DCDAE1AF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070662D-6494-4230-B80A-4977E8CE8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EF2F441-707F-480F-AF62-C5E20B55235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D809C93-9267-43FE-B225-F5E892685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E64AD81-87AC-451F-8CB4-04C29BF08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15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215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254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520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72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561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59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820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241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405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2472877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EB9E338-576E-44DD-A1CE-10E4F42E55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E56F86A-5CC3-4F8C-919F-73152F221106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134D8C64-0E65-4485-B2E2-26DE68C7AF1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A3F919F-0D4C-4D8B-A5E4-01B9A16700F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B0C76423-D578-4C08-9A37-079EF079CD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0EC2F48C-845A-486A-90D6-3489B70A42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188822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161739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190462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90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696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271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785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316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F32723B8-0C0F-4023-9515-89DBD94C4C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202A8-DC28-40F8-B34D-7E351AFD573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72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0605CF9-367C-4EDD-9262-F5661ED646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F3FBA-A6E8-4E2F-8202-E19DB167510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041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3FFFB8C-EF18-44DC-84AD-CFB121F3F7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40E97-F643-474E-908F-4C58C196E6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987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E592543A-8639-4719-824A-97E009374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DBE8-1631-4B0D-A091-0D6713252F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262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B12C981-8162-406E-B1B5-7AB3AB14D1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B4FB5-F03A-488C-9A1F-6E40CFF909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32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18C0032-133A-45C6-8397-3C90F4840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BFBD9-F114-46B1-AB90-177B6D51FC5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05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9E8ACF-B788-4B1E-B700-20B2CF93C0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650B0-01D6-48B8-9D57-B5DD72989C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10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5C97FD9-06BC-4CDA-BA79-3608C8061E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FD54-FA5E-4759-BFED-DAB3CBC98A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1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D7B5803F-4D61-41F6-84BA-3B724968B0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4DF3-1DCA-466E-881B-EACA19E176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238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7391BF0-FC0F-410C-9E65-B78E650C89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ADAD5-695D-4D03-9527-09AD42A192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259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9F1CC20-48AC-48DD-9C7B-411B438562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5C91-324E-4D3C-B761-22BEA3C791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51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A086CC4-2301-4077-BADA-C31BFE1A75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9AB52-ACDC-4138-989D-F8ABCB325D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58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CC3CF1E0-F793-444E-9415-D400DF8595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94BD7-D184-4128-AC3F-D1E2BC543B3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706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717DA4B2-F53F-41ED-A5F2-E038E541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1BEA4C7-F853-4B48-A464-064A45253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6C52D58-AAA4-4DEA-83CB-D5D066030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1EA8F75F-11CC-4827-B956-08125A29C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41F531CE-485F-4AA9-873D-8851F91E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795B6187-80D2-4FDD-86B3-39D67447CDF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4A596FD6-F3E4-4C39-9A2A-455AE871F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" name="Corel DESIGNER" r:id="rId18" imgW="2743200" imgH="1536480" progId="Corel DESIGNER.Graphic.10">
                  <p:embed/>
                </p:oleObj>
              </mc:Choice>
              <mc:Fallback>
                <p:oleObj name="Corel DESIGNER" r:id="rId18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D0420F4-996A-4A7F-92AC-C63C791BA6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ja-JP" altLang="en-US" b="1" dirty="0"/>
              <a:t>第</a:t>
            </a:r>
            <a:r>
              <a:rPr lang="en-US" altLang="ja-JP" b="1" dirty="0"/>
              <a:t>4</a:t>
            </a:r>
            <a:r>
              <a:rPr lang="ja-JP" altLang="en-US" b="1" dirty="0"/>
              <a:t>部</a:t>
            </a:r>
            <a:br>
              <a:rPr lang="en-US" altLang="ja-JP" b="1" dirty="0"/>
            </a:br>
            <a:r>
              <a:rPr lang="en-US" altLang="ja-JP" b="1" dirty="0"/>
              <a:t>RT</a:t>
            </a:r>
            <a:r>
              <a:rPr lang="ja-JP" altLang="en-US" b="1" dirty="0"/>
              <a:t>ミドルウェア応用実習</a:t>
            </a:r>
            <a:r>
              <a:rPr lang="ja-JP" altLang="en-US" dirty="0"/>
              <a:t> 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316F952-3057-4467-BFE3-14C7CB052F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>
                <a:solidFill>
                  <a:srgbClr val="5F5F5F"/>
                </a:solidFill>
              </a:rPr>
              <a:t>ロボットイノベーション研究センター</a:t>
            </a:r>
            <a:endParaRPr lang="en-US" altLang="ja-JP" sz="2000">
              <a:solidFill>
                <a:srgbClr val="5F5F5F"/>
              </a:solidFill>
            </a:endParaRPr>
          </a:p>
          <a:p>
            <a:pPr algn="l" eaLnBrk="1" hangingPunct="1"/>
            <a:r>
              <a:rPr lang="ja-JP" altLang="en-US" sz="2000">
                <a:solidFill>
                  <a:srgbClr val="5F5F5F"/>
                </a:solidFill>
              </a:rPr>
              <a:t>ロボットソフトウェアプラットフォーム研究チーム</a:t>
            </a: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20EB0BFE-E04B-4CEC-A448-BD556964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起動に失敗する場合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42DE30A-D497-43D2-BED5-AB10C51EA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78750"/>
            <a:ext cx="3198042" cy="2475275"/>
          </a:xfrm>
          <a:prstGeom prst="rect">
            <a:avLst/>
          </a:prstGeom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52B4FDB8-81C6-4587-BEDA-BB49A38DAD29}"/>
              </a:ext>
            </a:extLst>
          </p:cNvPr>
          <p:cNvSpPr/>
          <p:nvPr/>
        </p:nvSpPr>
        <p:spPr>
          <a:xfrm>
            <a:off x="4146027" y="174113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83ABD71-6C23-4C4B-BBAF-C97170152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70" y="1177874"/>
            <a:ext cx="3015335" cy="251254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27C5C1B-9A51-4F0A-BF3E-819F57C4E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82" y="3952365"/>
            <a:ext cx="3087982" cy="2514877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F6588336-F954-4AC0-B5D1-C0CE36A0A904}"/>
              </a:ext>
            </a:extLst>
          </p:cNvPr>
          <p:cNvSpPr/>
          <p:nvPr/>
        </p:nvSpPr>
        <p:spPr>
          <a:xfrm>
            <a:off x="4146027" y="448972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802E984F-B73C-4C6D-9B30-3564037BF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60" y="3957988"/>
            <a:ext cx="3421493" cy="26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27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6775CAEA-2175-4280-A354-CF92AEB9E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1174"/>
            <a:ext cx="4312738" cy="2921145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起動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933008" y="3115915"/>
            <a:ext cx="913275" cy="382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280740" y="4390311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RTC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操作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 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8522D5C-A1B8-4578-851C-802FAB6FC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672" y="2488537"/>
            <a:ext cx="3737691" cy="2231859"/>
          </a:xfrm>
          <a:prstGeom prst="rect">
            <a:avLst/>
          </a:prstGeom>
        </p:spPr>
      </p:pic>
      <p:sp>
        <p:nvSpPr>
          <p:cNvPr id="24" name="矢印: 右 23">
            <a:extLst>
              <a:ext uri="{FF2B5EF4-FFF2-40B4-BE49-F238E27FC236}">
                <a16:creationId xmlns:a16="http://schemas.microsoft.com/office/drawing/2014/main" id="{ABA2F574-4CAC-4643-80B0-1210619B3DCC}"/>
              </a:ext>
            </a:extLst>
          </p:cNvPr>
          <p:cNvSpPr/>
          <p:nvPr/>
        </p:nvSpPr>
        <p:spPr>
          <a:xfrm>
            <a:off x="4527857" y="2950151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吹き出し: 四角形 24">
            <a:extLst>
              <a:ext uri="{FF2B5EF4-FFF2-40B4-BE49-F238E27FC236}">
                <a16:creationId xmlns:a16="http://schemas.microsoft.com/office/drawing/2014/main" id="{265E770A-543A-43D7-985B-A32CD912BBFB}"/>
              </a:ext>
            </a:extLst>
          </p:cNvPr>
          <p:cNvSpPr/>
          <p:nvPr/>
        </p:nvSpPr>
        <p:spPr>
          <a:xfrm>
            <a:off x="4928130" y="4928216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OOoCalcControl0</a:t>
            </a:r>
            <a:r>
              <a:rPr lang="ja-JP" altLang="en-US" sz="1600" dirty="0">
                <a:solidFill>
                  <a:schemeClr val="tx1"/>
                </a:solidFill>
              </a:rPr>
              <a:t>という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が起動する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52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操作ダイアログ表示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0634728-CE58-485F-A424-8BED46DC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35" y="3059326"/>
            <a:ext cx="3375375" cy="236276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505461" y="4094441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557174" y="5039546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94637EC4-437A-4447-96D7-6354DCE8BB69}"/>
              </a:ext>
            </a:extLst>
          </p:cNvPr>
          <p:cNvSpPr/>
          <p:nvPr/>
        </p:nvSpPr>
        <p:spPr>
          <a:xfrm>
            <a:off x="4375056" y="3475956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FA989F4-CEA9-4D53-B0B2-6B393B3E2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790" y="3054343"/>
            <a:ext cx="3164397" cy="2019700"/>
          </a:xfrm>
          <a:prstGeom prst="rect">
            <a:avLst/>
          </a:prstGeom>
        </p:spPr>
      </p:pic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3593FA96-7A08-47A5-A90F-BADF4FFF8461}"/>
              </a:ext>
            </a:extLst>
          </p:cNvPr>
          <p:cNvSpPr/>
          <p:nvPr/>
        </p:nvSpPr>
        <p:spPr>
          <a:xfrm>
            <a:off x="4981840" y="5062320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ポート接続のためのダイアログ表示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 </a:t>
            </a:r>
            <a:r>
              <a:rPr lang="en-US" altLang="ja-JP" sz="2400" kern="0" dirty="0">
                <a:solidFill>
                  <a:srgbClr val="5F5F5F"/>
                </a:solidFill>
              </a:rPr>
              <a:t>Calc</a:t>
            </a:r>
            <a:r>
              <a:rPr lang="ja-JP" altLang="en-US" sz="2400" kern="0" dirty="0">
                <a:solidFill>
                  <a:srgbClr val="5F5F5F"/>
                </a:solidFill>
              </a:rPr>
              <a:t>の画面から操作ダイアログ起動ボタンを押す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1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ポート一覧表示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86C005A-4C88-4A01-8B52-01E7E82FF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0" y="2912262"/>
            <a:ext cx="3701895" cy="2362763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48EE576-074B-467A-8645-21DAAA2FAD55}"/>
              </a:ext>
            </a:extLst>
          </p:cNvPr>
          <p:cNvSpPr/>
          <p:nvPr/>
        </p:nvSpPr>
        <p:spPr>
          <a:xfrm>
            <a:off x="1968120" y="4640946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D56C59FF-6787-4350-A14B-2137B37EFC14}"/>
              </a:ext>
            </a:extLst>
          </p:cNvPr>
          <p:cNvSpPr/>
          <p:nvPr/>
        </p:nvSpPr>
        <p:spPr>
          <a:xfrm>
            <a:off x="474605" y="5275025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8F6D047-1034-4899-BF00-4063C6D72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05" y="2912262"/>
            <a:ext cx="3591720" cy="2294898"/>
          </a:xfrm>
          <a:prstGeom prst="rect">
            <a:avLst/>
          </a:prstGeom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73704C53-99C4-4134-96A7-6CA8BBF4CF3C}"/>
              </a:ext>
            </a:extLst>
          </p:cNvPr>
          <p:cNvSpPr/>
          <p:nvPr/>
        </p:nvSpPr>
        <p:spPr>
          <a:xfrm>
            <a:off x="4399761" y="347098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D7F84C2D-CF33-40AC-8BAA-80FB54709692}"/>
              </a:ext>
            </a:extLst>
          </p:cNvPr>
          <p:cNvSpPr/>
          <p:nvPr/>
        </p:nvSpPr>
        <p:spPr>
          <a:xfrm>
            <a:off x="4848179" y="4742590"/>
            <a:ext cx="3015596" cy="685639"/>
          </a:xfrm>
          <a:prstGeom prst="wedgeRectCallout">
            <a:avLst>
              <a:gd name="adj1" fmla="val -21129"/>
              <a:gd name="adj2" fmla="val -17746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ネームサーバーに登録された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のポート一覧が表示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E988BA4-4A20-433A-85C2-FC2A0C9F2A87}"/>
              </a:ext>
            </a:extLst>
          </p:cNvPr>
          <p:cNvSpPr/>
          <p:nvPr/>
        </p:nvSpPr>
        <p:spPr>
          <a:xfrm>
            <a:off x="5221683" y="3008503"/>
            <a:ext cx="1170130" cy="1149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075E0DD-F85D-4D7B-978D-6878C7D17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操作ダイアログの画面からツリー表示ボタンを押してネームサーバーに登録した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のポート一覧を表示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228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4EF2356-3A81-4A16-8ABC-1A18A7EF1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07" y="1268413"/>
            <a:ext cx="3687576" cy="2340260"/>
          </a:xfrm>
          <a:prstGeom prst="rect">
            <a:avLst/>
          </a:prstGeom>
        </p:spPr>
      </p:pic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2398"/>
              <a:gd name="adj2" fmla="val -3268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out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3D3755E-80E4-46F1-B791-7614589EA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020" y="1139535"/>
            <a:ext cx="3659676" cy="2289465"/>
          </a:xfrm>
          <a:prstGeom prst="rect">
            <a:avLst/>
          </a:prstGeom>
        </p:spPr>
      </p:pic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6147175" y="1268413"/>
            <a:ext cx="1935216" cy="382543"/>
          </a:xfrm>
          <a:prstGeom prst="wedgeRectCallout">
            <a:avLst>
              <a:gd name="adj1" fmla="val 527"/>
              <a:gd name="adj2" fmla="val 1717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C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97E758-277B-4271-84F4-F04D61ED1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73" y="3834705"/>
            <a:ext cx="3806915" cy="2420937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057368"/>
            <a:ext cx="585065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吹き出し: 四角形 31">
            <a:extLst>
              <a:ext uri="{FF2B5EF4-FFF2-40B4-BE49-F238E27FC236}">
                <a16:creationId xmlns:a16="http://schemas.microsoft.com/office/drawing/2014/main" id="{51B3E359-000B-4615-ADD7-9401B3028A26}"/>
              </a:ext>
            </a:extLst>
          </p:cNvPr>
          <p:cNvSpPr/>
          <p:nvPr/>
        </p:nvSpPr>
        <p:spPr>
          <a:xfrm>
            <a:off x="337989" y="6384153"/>
            <a:ext cx="3571812" cy="382543"/>
          </a:xfrm>
          <a:prstGeom prst="wedgeRectCallout">
            <a:avLst>
              <a:gd name="adj1" fmla="val -30730"/>
              <a:gd name="adj2" fmla="val -851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</a:t>
            </a:r>
            <a:r>
              <a:rPr lang="ja-JP" altLang="en-US" sz="2000" dirty="0">
                <a:solidFill>
                  <a:schemeClr val="tx1"/>
                </a:solidFill>
              </a:rPr>
              <a:t>ボタンを押す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7BC632BD-F0F8-4B49-8640-283BBE3D3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020" y="4014065"/>
            <a:ext cx="4238736" cy="2088016"/>
          </a:xfrm>
          <a:prstGeom prst="rect">
            <a:avLst/>
          </a:prstGeom>
        </p:spPr>
      </p:pic>
      <p:sp>
        <p:nvSpPr>
          <p:cNvPr id="36" name="吹き出し: 四角形 35">
            <a:extLst>
              <a:ext uri="{FF2B5EF4-FFF2-40B4-BE49-F238E27FC236}">
                <a16:creationId xmlns:a16="http://schemas.microsoft.com/office/drawing/2014/main" id="{2ECDC7C8-40BA-49C6-80E7-A1A33594A418}"/>
              </a:ext>
            </a:extLst>
          </p:cNvPr>
          <p:cNvSpPr/>
          <p:nvPr/>
        </p:nvSpPr>
        <p:spPr>
          <a:xfrm>
            <a:off x="5791740" y="6187528"/>
            <a:ext cx="3086918" cy="592044"/>
          </a:xfrm>
          <a:prstGeom prst="wedgeRectCallout">
            <a:avLst>
              <a:gd name="adj1" fmla="val -455"/>
              <a:gd name="adj2" fmla="val -1454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dirty="0">
                <a:solidFill>
                  <a:schemeClr val="tx1"/>
                </a:solidFill>
              </a:rPr>
              <a:t>out</a:t>
            </a:r>
            <a:r>
              <a:rPr lang="ja-JP" altLang="en-US" sz="2000" dirty="0">
                <a:solidFill>
                  <a:schemeClr val="tx1"/>
                </a:solidFill>
              </a:rPr>
              <a:t>がインポートと接続される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372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アウトポート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3E29A97-7483-4496-8158-1423A949A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03" y="2970756"/>
            <a:ext cx="4076945" cy="193573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30350" y="4758994"/>
            <a:ext cx="4057120" cy="617595"/>
          </a:xfrm>
          <a:prstGeom prst="wedgeRectCallout">
            <a:avLst>
              <a:gd name="adj1" fmla="val -15935"/>
              <a:gd name="adj2" fmla="val -2500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Activate Systems</a:t>
            </a:r>
            <a:r>
              <a:rPr kumimoji="1" lang="ja-JP" altLang="en-US" sz="2000" dirty="0">
                <a:solidFill>
                  <a:schemeClr val="tx1"/>
                </a:solidFill>
              </a:rPr>
              <a:t>ボタンを押す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C92AE8D-F685-4EDD-836E-C764D1DEC222}"/>
              </a:ext>
            </a:extLst>
          </p:cNvPr>
          <p:cNvSpPr/>
          <p:nvPr/>
        </p:nvSpPr>
        <p:spPr>
          <a:xfrm>
            <a:off x="1511661" y="3251327"/>
            <a:ext cx="180019" cy="225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BFB4AD2-E8E8-45CF-B16E-5DC472FA9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896" y="4781497"/>
            <a:ext cx="521064" cy="555046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6D529F67-8896-4AE2-AA9C-3381DCF59F06}"/>
              </a:ext>
            </a:extLst>
          </p:cNvPr>
          <p:cNvSpPr/>
          <p:nvPr/>
        </p:nvSpPr>
        <p:spPr>
          <a:xfrm>
            <a:off x="4544209" y="33406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DE9F37E-3152-4A0F-AC04-DA6326B81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170" y="2933945"/>
            <a:ext cx="2565578" cy="2708920"/>
          </a:xfrm>
          <a:prstGeom prst="rect">
            <a:avLst/>
          </a:prstGeom>
        </p:spPr>
      </p:pic>
      <p:sp>
        <p:nvSpPr>
          <p:cNvPr id="34" name="吹き出し: 四角形 33">
            <a:extLst>
              <a:ext uri="{FF2B5EF4-FFF2-40B4-BE49-F238E27FC236}">
                <a16:creationId xmlns:a16="http://schemas.microsoft.com/office/drawing/2014/main" id="{4CF6AA05-2C4B-4D81-9748-A7FD653CA22C}"/>
              </a:ext>
            </a:extLst>
          </p:cNvPr>
          <p:cNvSpPr/>
          <p:nvPr/>
        </p:nvSpPr>
        <p:spPr>
          <a:xfrm>
            <a:off x="5491153" y="2827943"/>
            <a:ext cx="2977634" cy="617595"/>
          </a:xfrm>
          <a:prstGeom prst="wedgeRectCallout">
            <a:avLst>
              <a:gd name="adj1" fmla="val -15346"/>
              <a:gd name="adj2" fmla="val 743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35" name="吹き出し: 四角形 34">
            <a:extLst>
              <a:ext uri="{FF2B5EF4-FFF2-40B4-BE49-F238E27FC236}">
                <a16:creationId xmlns:a16="http://schemas.microsoft.com/office/drawing/2014/main" id="{C87C0C84-FFB2-4F88-930B-9FF1C6E618EB}"/>
              </a:ext>
            </a:extLst>
          </p:cNvPr>
          <p:cNvSpPr/>
          <p:nvPr/>
        </p:nvSpPr>
        <p:spPr>
          <a:xfrm>
            <a:off x="5126562" y="5016860"/>
            <a:ext cx="2977634" cy="617595"/>
          </a:xfrm>
          <a:prstGeom prst="wedgeRectCallout">
            <a:avLst>
              <a:gd name="adj1" fmla="val 53015"/>
              <a:gd name="adj2" fmla="val -71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編集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 err="1">
                <a:solidFill>
                  <a:srgbClr val="5F5F5F"/>
                </a:solidFill>
              </a:rPr>
              <a:t>RobotController</a:t>
            </a:r>
            <a:r>
              <a:rPr lang="ja-JP" altLang="en-US" sz="2400" kern="0" dirty="0">
                <a:solidFill>
                  <a:srgbClr val="5F5F5F"/>
                </a:solidFill>
              </a:rPr>
              <a:t>のアウトポートからデータを出力してみる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374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アウトポート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上で出力データの確認ができる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2BD128E-D753-46DB-AD48-421F66322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10" y="2753925"/>
            <a:ext cx="3277498" cy="252890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89919" y="4610675"/>
            <a:ext cx="2841985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スライダーを操作する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9F93E26-78F8-43BC-A54D-F355DCD0F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264" y="2435317"/>
            <a:ext cx="4247329" cy="3004208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52B9C915-B12F-47D4-912E-0C5B80EC9F50}"/>
              </a:ext>
            </a:extLst>
          </p:cNvPr>
          <p:cNvSpPr/>
          <p:nvPr/>
        </p:nvSpPr>
        <p:spPr>
          <a:xfrm>
            <a:off x="3698143" y="329829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D102345-5860-4C1D-B7B6-43AD53276472}"/>
              </a:ext>
            </a:extLst>
          </p:cNvPr>
          <p:cNvSpPr/>
          <p:nvPr/>
        </p:nvSpPr>
        <p:spPr>
          <a:xfrm>
            <a:off x="4671541" y="4470529"/>
            <a:ext cx="3635874" cy="398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BB3E4DC3-52A0-4432-B37A-4E96DB072517}"/>
              </a:ext>
            </a:extLst>
          </p:cNvPr>
          <p:cNvSpPr/>
          <p:nvPr/>
        </p:nvSpPr>
        <p:spPr>
          <a:xfrm>
            <a:off x="5159935" y="5415910"/>
            <a:ext cx="3544658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スライダの操作により値が変化することが確認できる</a:t>
            </a:r>
          </a:p>
        </p:txBody>
      </p:sp>
    </p:spTree>
    <p:extLst>
      <p:ext uri="{BB962C8B-B14F-4D97-AF65-F5344CB8AC3E}">
        <p14:creationId xmlns:p14="http://schemas.microsoft.com/office/powerpoint/2010/main" val="3526433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インポート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31" y="1360619"/>
            <a:ext cx="861631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インポートに指定のデータを入力するとどのような動作となるか確認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49A68E6-ABE4-4BFD-B8D3-171D6470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1" y="4218059"/>
            <a:ext cx="3375375" cy="2362763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2273417" y="5253174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325130" y="6198279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>
            <a:off x="4143012" y="4581630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A62357D-6DE4-412D-9DD1-C489A81E9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305" y="3979437"/>
            <a:ext cx="3701895" cy="2362763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30046F4-ADF4-4099-946B-6EB25A2D2038}"/>
              </a:ext>
            </a:extLst>
          </p:cNvPr>
          <p:cNvSpPr/>
          <p:nvPr/>
        </p:nvSpPr>
        <p:spPr>
          <a:xfrm>
            <a:off x="6391895" y="5708121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8799ADA0-8E4E-41B0-A8EA-93E2FEF8A8E2}"/>
              </a:ext>
            </a:extLst>
          </p:cNvPr>
          <p:cNvSpPr/>
          <p:nvPr/>
        </p:nvSpPr>
        <p:spPr>
          <a:xfrm>
            <a:off x="4898380" y="6342200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33E7441-AC4B-41D5-A8DC-94AFC2F32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163" y="1722259"/>
            <a:ext cx="3941930" cy="2231805"/>
          </a:xfrm>
          <a:prstGeom prst="rect">
            <a:avLst/>
          </a:prstGeom>
        </p:spPr>
      </p:pic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461F9A1-0A30-4CD0-B385-5F68A3FD9308}"/>
              </a:ext>
            </a:extLst>
          </p:cNvPr>
          <p:cNvSpPr/>
          <p:nvPr/>
        </p:nvSpPr>
        <p:spPr>
          <a:xfrm>
            <a:off x="3756887" y="2030480"/>
            <a:ext cx="185043" cy="195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07C5027E-1F77-4D68-A192-96778BDB8C99}"/>
              </a:ext>
            </a:extLst>
          </p:cNvPr>
          <p:cNvSpPr/>
          <p:nvPr/>
        </p:nvSpPr>
        <p:spPr>
          <a:xfrm>
            <a:off x="2220881" y="2610379"/>
            <a:ext cx="5546474" cy="638253"/>
          </a:xfrm>
          <a:prstGeom prst="wedgeRectCallout">
            <a:avLst>
              <a:gd name="adj1" fmla="val -19042"/>
              <a:gd name="adj2" fmla="val -11286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dirty="0">
                <a:solidFill>
                  <a:schemeClr val="tx1"/>
                </a:solidFill>
              </a:rPr>
              <a:t>Deactivate Systems</a:t>
            </a:r>
            <a:r>
              <a:rPr kumimoji="1" lang="ja-JP" altLang="en-US" sz="1600" dirty="0">
                <a:solidFill>
                  <a:schemeClr val="tx1"/>
                </a:solidFill>
              </a:rPr>
              <a:t>ボタンで</a:t>
            </a:r>
            <a:r>
              <a:rPr kumimoji="1" lang="en-US" altLang="ja-JP" sz="1600" dirty="0">
                <a:solidFill>
                  <a:schemeClr val="tx1"/>
                </a:solidFill>
              </a:rPr>
              <a:t>RTC</a:t>
            </a:r>
            <a:r>
              <a:rPr kumimoji="1" lang="ja-JP" altLang="en-US" sz="1600" dirty="0">
                <a:solidFill>
                  <a:schemeClr val="tx1"/>
                </a:solidFill>
              </a:rPr>
              <a:t>を非アクティブ化する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B3FACA9-45A2-4851-B19F-A48A0C7A3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280" y="2654080"/>
            <a:ext cx="562445" cy="5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07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F19601E-26F9-458E-ABB4-0676B47B7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491" y="3794173"/>
            <a:ext cx="4270785" cy="2446837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057C4CF-1FDE-4EC7-942F-78BDC21E9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163" y="1251348"/>
            <a:ext cx="3311860" cy="2113819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92964C22-7DEC-4A8F-BDDF-8FFBD0B48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8" y="948995"/>
            <a:ext cx="4002314" cy="2537589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7886"/>
              <a:gd name="adj2" fmla="val -44118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in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5039165" y="2479413"/>
            <a:ext cx="1935216" cy="382543"/>
          </a:xfrm>
          <a:prstGeom prst="wedgeRectCallout">
            <a:avLst>
              <a:gd name="adj1" fmla="val 43669"/>
              <a:gd name="adj2" fmla="val -943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lang="en-US" altLang="ja-JP" sz="1600" b="1" dirty="0">
                <a:solidFill>
                  <a:srgbClr val="FF0000"/>
                </a:solidFill>
              </a:rPr>
              <a:t>D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97E758-277B-4271-84F4-F04D61ED1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073" y="3834705"/>
            <a:ext cx="3806915" cy="2420937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107569"/>
            <a:ext cx="585065" cy="262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吹き出し: 四角形 31">
            <a:extLst>
              <a:ext uri="{FF2B5EF4-FFF2-40B4-BE49-F238E27FC236}">
                <a16:creationId xmlns:a16="http://schemas.microsoft.com/office/drawing/2014/main" id="{51B3E359-000B-4615-ADD7-9401B3028A26}"/>
              </a:ext>
            </a:extLst>
          </p:cNvPr>
          <p:cNvSpPr/>
          <p:nvPr/>
        </p:nvSpPr>
        <p:spPr>
          <a:xfrm>
            <a:off x="337989" y="6384153"/>
            <a:ext cx="3571812" cy="382543"/>
          </a:xfrm>
          <a:prstGeom prst="wedgeRectCallout">
            <a:avLst>
              <a:gd name="adj1" fmla="val -30730"/>
              <a:gd name="adj2" fmla="val -851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8E56AEF4-869E-40B5-9574-98D5024AEEDB}"/>
              </a:ext>
            </a:extLst>
          </p:cNvPr>
          <p:cNvSpPr/>
          <p:nvPr/>
        </p:nvSpPr>
        <p:spPr>
          <a:xfrm>
            <a:off x="5075184" y="1240480"/>
            <a:ext cx="1935216" cy="382543"/>
          </a:xfrm>
          <a:prstGeom prst="wedgeRectCallout">
            <a:avLst>
              <a:gd name="adj1" fmla="val 24358"/>
              <a:gd name="adj2" fmla="val 1135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行</a:t>
            </a:r>
            <a:r>
              <a:rPr kumimoji="1" lang="ja-JP" altLang="en-US" sz="1600" b="1" dirty="0">
                <a:solidFill>
                  <a:schemeClr val="tx1"/>
                </a:solidFill>
              </a:rPr>
              <a:t>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3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BA8EF25-5680-4F6F-A351-0AE3C1846DA2}"/>
              </a:ext>
            </a:extLst>
          </p:cNvPr>
          <p:cNvSpPr/>
          <p:nvPr/>
        </p:nvSpPr>
        <p:spPr>
          <a:xfrm>
            <a:off x="6425335" y="1880130"/>
            <a:ext cx="1031694" cy="182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69A17490-C9E5-4EC8-A599-EA66161C8CDD}"/>
              </a:ext>
            </a:extLst>
          </p:cNvPr>
          <p:cNvSpPr/>
          <p:nvPr/>
        </p:nvSpPr>
        <p:spPr>
          <a:xfrm>
            <a:off x="4871323" y="5717082"/>
            <a:ext cx="4057120" cy="952933"/>
          </a:xfrm>
          <a:prstGeom prst="wedgeRectCallout">
            <a:avLst>
              <a:gd name="adj1" fmla="val -16882"/>
              <a:gd name="adj2" fmla="val -1973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ポートの接続を確認後、</a:t>
            </a:r>
            <a:r>
              <a:rPr kumimoji="1" lang="en-US" altLang="ja-JP" sz="2000" dirty="0">
                <a:solidFill>
                  <a:schemeClr val="tx1"/>
                </a:solidFill>
              </a:rPr>
              <a:t>RTC</a:t>
            </a:r>
            <a:r>
              <a:rPr kumimoji="1" lang="ja-JP" altLang="en-US" sz="2000" dirty="0">
                <a:solidFill>
                  <a:schemeClr val="tx1"/>
                </a:solidFill>
              </a:rPr>
              <a:t>をアクティブ化する。</a:t>
            </a: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A1D4A3CC-02E9-479C-9DF0-6CA3CF0C1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6046660"/>
            <a:ext cx="521064" cy="555046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CC942112-15D1-4F9D-9B82-BBB4E365AE28}"/>
              </a:ext>
            </a:extLst>
          </p:cNvPr>
          <p:cNvSpPr/>
          <p:nvPr/>
        </p:nvSpPr>
        <p:spPr>
          <a:xfrm>
            <a:off x="6053992" y="4090326"/>
            <a:ext cx="207017" cy="234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0169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B628650-70FC-4633-A7AF-485F34AF4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85" y="2914860"/>
            <a:ext cx="3367423" cy="2598286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インポート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1084452" y="3738084"/>
            <a:ext cx="273915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80926" y="4648853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前進するような速度にスライダの位置を操作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 rot="1505263">
            <a:off x="4233788" y="4667444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395014F-E726-402C-B8B4-A9FE1B4FC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602" y="1268413"/>
            <a:ext cx="3569946" cy="2040633"/>
          </a:xfrm>
          <a:prstGeom prst="rect">
            <a:avLst/>
          </a:prstGeom>
        </p:spPr>
      </p:pic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C538F175-2830-4E11-8D3F-901DF4DF7752}"/>
              </a:ext>
            </a:extLst>
          </p:cNvPr>
          <p:cNvSpPr/>
          <p:nvPr/>
        </p:nvSpPr>
        <p:spPr>
          <a:xfrm>
            <a:off x="4667199" y="3491900"/>
            <a:ext cx="4230470" cy="382543"/>
          </a:xfrm>
          <a:prstGeom prst="wedgeRectCallout">
            <a:avLst>
              <a:gd name="adj1" fmla="val -14557"/>
              <a:gd name="adj2" fmla="val -1226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30</a:t>
            </a:r>
            <a:r>
              <a:rPr kumimoji="1" lang="ja-JP" altLang="en-US" sz="1600" dirty="0">
                <a:solidFill>
                  <a:schemeClr val="tx1"/>
                </a:solidFill>
              </a:rPr>
              <a:t>以下の場合は設定した速度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2815872-0D2D-4929-B5CB-7F8E96D18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602" y="4096696"/>
            <a:ext cx="3733209" cy="2295875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F5886BD4-DCCC-4CA1-89A8-77BE1841B3E9}"/>
              </a:ext>
            </a:extLst>
          </p:cNvPr>
          <p:cNvSpPr/>
          <p:nvPr/>
        </p:nvSpPr>
        <p:spPr>
          <a:xfrm rot="19432726">
            <a:off x="4138041" y="22494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0CB87C85-84EB-444C-A46B-DB821A6AD9E5}"/>
              </a:ext>
            </a:extLst>
          </p:cNvPr>
          <p:cNvSpPr/>
          <p:nvPr/>
        </p:nvSpPr>
        <p:spPr>
          <a:xfrm>
            <a:off x="4478417" y="6323964"/>
            <a:ext cx="4230470" cy="382543"/>
          </a:xfrm>
          <a:prstGeom prst="wedgeRectCallout">
            <a:avLst>
              <a:gd name="adj1" fmla="val -14557"/>
              <a:gd name="adj2" fmla="val -1226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31</a:t>
            </a:r>
            <a:r>
              <a:rPr kumimoji="1" lang="ja-JP" altLang="en-US" sz="1600" dirty="0">
                <a:solidFill>
                  <a:schemeClr val="tx1"/>
                </a:solidFill>
              </a:rPr>
              <a:t>以上の場合は速度は</a:t>
            </a:r>
            <a:r>
              <a:rPr kumimoji="1" lang="en-US" altLang="ja-JP" sz="1600" dirty="0">
                <a:solidFill>
                  <a:schemeClr val="tx1"/>
                </a:solidFill>
              </a:rPr>
              <a:t>0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68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資料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27476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USB</a:t>
            </a:r>
            <a:r>
              <a:rPr lang="ja-JP" altLang="en-US" sz="2000" kern="0" dirty="0">
                <a:solidFill>
                  <a:srgbClr val="5F5F5F"/>
                </a:solidFill>
              </a:rPr>
              <a:t>メモリで配布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「</a:t>
            </a:r>
            <a:r>
              <a:rPr lang="en-US" altLang="ja-JP" sz="1600" kern="0" dirty="0">
                <a:solidFill>
                  <a:srgbClr val="5F5F5F"/>
                </a:solidFill>
              </a:rPr>
              <a:t>WEB</a:t>
            </a:r>
            <a:r>
              <a:rPr lang="ja-JP" altLang="en-US" sz="1600" kern="0" dirty="0">
                <a:solidFill>
                  <a:srgbClr val="5F5F5F"/>
                </a:solidFill>
              </a:rPr>
              <a:t>ページ」フォルダの</a:t>
            </a:r>
            <a:r>
              <a:rPr lang="en-US" altLang="ja-JP" sz="1600" kern="0" dirty="0">
                <a:solidFill>
                  <a:srgbClr val="5F5F5F"/>
                </a:solidFill>
              </a:rPr>
              <a:t>HTML</a:t>
            </a:r>
            <a:r>
              <a:rPr lang="ja-JP" altLang="en-US" sz="1600" kern="0" dirty="0">
                <a:solidFill>
                  <a:srgbClr val="5F5F5F"/>
                </a:solidFill>
              </a:rPr>
              <a:t>ファイルを開く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400" kern="0" dirty="0">
                <a:solidFill>
                  <a:srgbClr val="5F5F5F"/>
                </a:solidFill>
              </a:rPr>
              <a:t>(RTM</a:t>
            </a:r>
            <a:r>
              <a:rPr lang="ja-JP" altLang="en-US" sz="1400" kern="0" dirty="0">
                <a:solidFill>
                  <a:srgbClr val="5F5F5F"/>
                </a:solidFill>
              </a:rPr>
              <a:t>講習会、第</a:t>
            </a:r>
            <a:r>
              <a:rPr lang="en-US" altLang="ja-JP" sz="1400" kern="0" dirty="0">
                <a:solidFill>
                  <a:srgbClr val="5F5F5F"/>
                </a:solidFill>
              </a:rPr>
              <a:t>4</a:t>
            </a:r>
            <a:r>
              <a:rPr lang="ja-JP" altLang="en-US" sz="1400" kern="0" dirty="0">
                <a:solidFill>
                  <a:srgbClr val="5F5F5F"/>
                </a:solidFill>
              </a:rPr>
              <a:t>部</a:t>
            </a:r>
            <a:r>
              <a:rPr lang="en-US" altLang="ja-JP" sz="1400" kern="0" dirty="0">
                <a:solidFill>
                  <a:srgbClr val="5F5F5F"/>
                </a:solidFill>
              </a:rPr>
              <a:t>) _ OpenRTM-aist.html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もしくは</a:t>
            </a:r>
            <a:r>
              <a:rPr lang="en-US" altLang="ja-JP" sz="2000" kern="0" dirty="0">
                <a:solidFill>
                  <a:srgbClr val="5F5F5F"/>
                </a:solidFill>
              </a:rPr>
              <a:t>RT</a:t>
            </a:r>
            <a:r>
              <a:rPr lang="ja-JP" altLang="en-US" sz="2000" kern="0" dirty="0">
                <a:solidFill>
                  <a:srgbClr val="5F5F5F"/>
                </a:solidFill>
              </a:rPr>
              <a:t>ミドルウェア講習会のページからリンクをクリック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600" kern="0" dirty="0">
                <a:solidFill>
                  <a:srgbClr val="5F5F5F"/>
                </a:solidFill>
              </a:rPr>
              <a:t>(</a:t>
            </a:r>
            <a:r>
              <a:rPr lang="ja-JP" altLang="en-US" sz="1600" kern="0" dirty="0">
                <a:solidFill>
                  <a:srgbClr val="5F5F5F"/>
                </a:solidFill>
              </a:rPr>
              <a:t>第</a:t>
            </a:r>
            <a:r>
              <a:rPr lang="en-US" altLang="ja-JP" sz="1600" kern="0" dirty="0">
                <a:solidFill>
                  <a:srgbClr val="5F5F5F"/>
                </a:solidFill>
              </a:rPr>
              <a:t>4</a:t>
            </a:r>
            <a:r>
              <a:rPr lang="ja-JP" altLang="en-US" sz="1600" kern="0" dirty="0">
                <a:solidFill>
                  <a:srgbClr val="5F5F5F"/>
                </a:solidFill>
              </a:rPr>
              <a:t>部</a:t>
            </a:r>
            <a:r>
              <a:rPr lang="en-US" altLang="ja-JP" sz="1600" kern="0" dirty="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24F35A5-EFB0-42ED-A71A-F7ED97971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745" y="2559692"/>
            <a:ext cx="3820655" cy="428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スライド番号プレースホルダ 1">
            <a:extLst>
              <a:ext uri="{FF2B5EF4-FFF2-40B4-BE49-F238E27FC236}">
                <a16:creationId xmlns:a16="http://schemas.microsoft.com/office/drawing/2014/main" id="{580AD89C-05FA-4961-9F51-D9FDC336E5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E1D555-3DC6-4367-B753-E8D06919737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16387" name="スライド番号プレースホルダ 3">
            <a:extLst>
              <a:ext uri="{FF2B5EF4-FFF2-40B4-BE49-F238E27FC236}">
                <a16:creationId xmlns:a16="http://schemas.microsoft.com/office/drawing/2014/main" id="{93EAFA60-A5BC-41B8-8491-E275E6185A85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80BF4F5-E64B-4B1C-A9EC-D6B3627A7FB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16389" name="Rectangle 11">
            <a:extLst>
              <a:ext uri="{FF2B5EF4-FFF2-40B4-BE49-F238E27FC236}">
                <a16:creationId xmlns:a16="http://schemas.microsoft.com/office/drawing/2014/main" id="{E6679536-3F67-43C3-9967-548D7676D49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3600" dirty="0">
                <a:solidFill>
                  <a:srgbClr val="5F5F5F"/>
                </a:solidFill>
              </a:rPr>
              <a:t>おわりに</a:t>
            </a:r>
            <a:endParaRPr lang="en-US" altLang="ja-JP" sz="3600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4CA4E46-BFD6-4C16-A39E-A9451C953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" y="1363398"/>
            <a:ext cx="8326438" cy="341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これで実習は一通り終了です。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時間が余った場合は、以下のような課題に挑戦してみてください。        </a:t>
            </a:r>
            <a:r>
              <a:rPr lang="en-US" altLang="ja-JP" sz="2000" kern="0" dirty="0">
                <a:solidFill>
                  <a:srgbClr val="5F5F5F"/>
                </a:solidFill>
              </a:rPr>
              <a:t>(</a:t>
            </a:r>
            <a:r>
              <a:rPr lang="ja-JP" altLang="en-US" sz="2000" kern="0" dirty="0">
                <a:solidFill>
                  <a:srgbClr val="5F5F5F"/>
                </a:solidFill>
              </a:rPr>
              <a:t>手順は</a:t>
            </a:r>
            <a:r>
              <a:rPr lang="en-US" altLang="ja-JP" sz="2000" kern="0" dirty="0">
                <a:solidFill>
                  <a:srgbClr val="5F5F5F"/>
                </a:solidFill>
              </a:rPr>
              <a:t>WEB</a:t>
            </a:r>
            <a:r>
              <a:rPr lang="ja-JP" altLang="en-US" sz="2000" kern="0" dirty="0">
                <a:solidFill>
                  <a:srgbClr val="5F5F5F"/>
                </a:solidFill>
              </a:rPr>
              <a:t>ページ資料で説明</a:t>
            </a:r>
            <a:r>
              <a:rPr lang="en-US" altLang="ja-JP" sz="2000" kern="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のタッチセンサのオンオフで</a:t>
            </a:r>
            <a:r>
              <a:rPr lang="en-US" altLang="ja-JP" sz="1600" kern="0" dirty="0">
                <a:solidFill>
                  <a:srgbClr val="5F5F5F"/>
                </a:solidFill>
              </a:rPr>
              <a:t>Raspberry Pi</a:t>
            </a:r>
            <a:r>
              <a:rPr lang="ja-JP" altLang="en-US" sz="1600" kern="0" dirty="0">
                <a:solidFill>
                  <a:srgbClr val="5F5F5F"/>
                </a:solidFill>
              </a:rPr>
              <a:t>を操作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ジョイスティックコンポーネントで</a:t>
            </a:r>
            <a:r>
              <a:rPr lang="en-US" altLang="ja-JP" sz="1600" kern="0" dirty="0">
                <a:solidFill>
                  <a:srgbClr val="5F5F5F"/>
                </a:solidFill>
              </a:rPr>
              <a:t>2</a:t>
            </a:r>
            <a:r>
              <a:rPr lang="ja-JP" altLang="en-US" sz="1600" kern="0" dirty="0">
                <a:solidFill>
                  <a:srgbClr val="5F5F5F"/>
                </a:solidFill>
              </a:rPr>
              <a:t>台同時に操作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を喋らせる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>
                <a:solidFill>
                  <a:srgbClr val="5F5F5F"/>
                </a:solidFill>
              </a:rPr>
              <a:t>実習</a:t>
            </a:r>
            <a:r>
              <a:rPr lang="ja-JP" altLang="en-US" sz="2000" kern="0" dirty="0">
                <a:solidFill>
                  <a:srgbClr val="5F5F5F"/>
                </a:solidFill>
              </a:rPr>
              <a:t>を終了する際について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タッチセンサなどの実習中に取り付けた部品は、取り外して実習前の状態で返却してください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Raspberry Pi</a:t>
            </a:r>
            <a:r>
              <a:rPr lang="ja-JP" altLang="en-US" sz="1600" kern="0" dirty="0">
                <a:solidFill>
                  <a:srgbClr val="5F5F5F"/>
                </a:solidFill>
              </a:rPr>
              <a:t>マウス、</a:t>
            </a: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の電源をオフにして返却してください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2123677-7416-4AF1-8A90-DDF916518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055" y="4579298"/>
            <a:ext cx="3690410" cy="2000052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50789BD9-21BD-463A-BE95-B0FB23786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26" y="4734145"/>
            <a:ext cx="2427991" cy="163478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1D24781-2616-4016-817D-683455FE6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670" y="4689646"/>
            <a:ext cx="1785330" cy="152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1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Ubuntu</a:t>
            </a:r>
            <a:r>
              <a:rPr lang="ja-JP" altLang="en-US" dirty="0">
                <a:solidFill>
                  <a:srgbClr val="5F5F5F"/>
                </a:solidFill>
              </a:rPr>
              <a:t>を使用している場合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358770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ノート</a:t>
            </a:r>
            <a:r>
              <a:rPr lang="en-US" altLang="ja-JP" sz="2400" kern="0" dirty="0">
                <a:solidFill>
                  <a:srgbClr val="5F5F5F"/>
                </a:solidFill>
              </a:rPr>
              <a:t>PC</a:t>
            </a:r>
            <a:r>
              <a:rPr lang="ja-JP" altLang="en-US" sz="2400" kern="0" dirty="0">
                <a:solidFill>
                  <a:srgbClr val="5F5F5F"/>
                </a:solidFill>
              </a:rPr>
              <a:t>を貸出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38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のテスト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27476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開発した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の動作確認手順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実機、物理シミュレータの利用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任意の値を入力するのは難しい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本当に指定の値で停止、走行が切り替わっているか？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意図通りの値が出力されているか？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本当に指定の速度で走行しているか？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シミュレータが無い場合は直接実機で動作を確認するため、試行錯誤の手間が増加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812A9-03C5-4F18-AD67-B99A45D85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29" y="3755889"/>
            <a:ext cx="6728371" cy="27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96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表計算ソフトによるデータ入出力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9C5A794-9B5A-4488-8CA4-16C8A3375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7" y="1178750"/>
            <a:ext cx="8996363" cy="54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7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4" name="OpenRTM-aist-Python %2B OpenOffice Calc">
            <a:hlinkClick r:id="" action="ppaction://media"/>
            <a:extLst>
              <a:ext uri="{FF2B5EF4-FFF2-40B4-BE49-F238E27FC236}">
                <a16:creationId xmlns:a16="http://schemas.microsoft.com/office/drawing/2014/main" id="{063A0817-A3DD-4F3A-90F8-2C09DEB8C89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6614" y="1208579"/>
            <a:ext cx="7155795" cy="536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9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OpenRTM-aist-Python %2B OpenOffice Calc 3%28%29">
            <a:hlinkClick r:id="" action="ppaction://media"/>
            <a:extLst>
              <a:ext uri="{FF2B5EF4-FFF2-40B4-BE49-F238E27FC236}">
                <a16:creationId xmlns:a16="http://schemas.microsoft.com/office/drawing/2014/main" id="{BF433BDA-9ADE-45B4-B485-27BEE19A72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1620" y="1178750"/>
            <a:ext cx="7290810" cy="54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手順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D25E8DB-F851-4F52-86ED-72961C406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13764"/>
            <a:ext cx="8165250" cy="445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第</a:t>
            </a:r>
            <a:r>
              <a:rPr lang="en-US" altLang="ja-JP" sz="2400" kern="0" dirty="0">
                <a:solidFill>
                  <a:srgbClr val="5F5F5F"/>
                </a:solidFill>
              </a:rPr>
              <a:t>2</a:t>
            </a:r>
            <a:r>
              <a:rPr lang="ja-JP" altLang="en-US" sz="2400" kern="0" dirty="0">
                <a:solidFill>
                  <a:srgbClr val="5F5F5F"/>
                </a:solidFill>
              </a:rPr>
              <a:t>部で作成した</a:t>
            </a:r>
            <a:r>
              <a:rPr lang="en-US" altLang="ja-JP" sz="2400" kern="0" dirty="0">
                <a:solidFill>
                  <a:srgbClr val="5F5F5F"/>
                </a:solidFill>
              </a:rPr>
              <a:t>RobotControllerComp.exe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貸し出したノート</a:t>
            </a:r>
            <a:r>
              <a:rPr lang="en-US" altLang="ja-JP" sz="2000" kern="0" dirty="0">
                <a:solidFill>
                  <a:srgbClr val="5F5F5F"/>
                </a:solidFill>
              </a:rPr>
              <a:t>PC</a:t>
            </a:r>
            <a:r>
              <a:rPr lang="ja-JP" altLang="en-US" sz="2000" kern="0" dirty="0">
                <a:solidFill>
                  <a:srgbClr val="5F5F5F"/>
                </a:solidFill>
              </a:rPr>
              <a:t>の場合は、デスクトップの以下のファイルを実行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 err="1">
                <a:solidFill>
                  <a:srgbClr val="5F5F5F"/>
                </a:solidFill>
              </a:rPr>
              <a:t>RobotControler</a:t>
            </a:r>
            <a:r>
              <a:rPr lang="en-US" altLang="ja-JP" sz="1600" kern="0" dirty="0">
                <a:solidFill>
                  <a:srgbClr val="5F5F5F"/>
                </a:solidFill>
              </a:rPr>
              <a:t>\build\</a:t>
            </a:r>
            <a:r>
              <a:rPr lang="en-US" altLang="ja-JP" sz="1600" kern="0" dirty="0" err="1">
                <a:solidFill>
                  <a:srgbClr val="5F5F5F"/>
                </a:solidFill>
              </a:rPr>
              <a:t>src</a:t>
            </a:r>
            <a:r>
              <a:rPr lang="en-US" altLang="ja-JP" sz="1600" kern="0" dirty="0">
                <a:solidFill>
                  <a:srgbClr val="5F5F5F"/>
                </a:solidFill>
              </a:rPr>
              <a:t>\RobotControlerComp.exe</a:t>
            </a:r>
          </a:p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ポータブル版</a:t>
            </a: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対応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の起動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上の操作でポートを接続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をアクティブ化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404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EB33353A-85FD-441B-AB0D-C2926DCF4A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6184" y="1358874"/>
            <a:ext cx="7915275" cy="1980116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配布の</a:t>
            </a:r>
            <a:r>
              <a:rPr lang="en-US" altLang="ja-JP" sz="2400" dirty="0">
                <a:solidFill>
                  <a:srgbClr val="5F5F5F"/>
                </a:solidFill>
              </a:rPr>
              <a:t>USB</a:t>
            </a:r>
            <a:r>
              <a:rPr lang="ja-JP" altLang="en-US" sz="2400" dirty="0">
                <a:solidFill>
                  <a:srgbClr val="5F5F5F"/>
                </a:solidFill>
              </a:rPr>
              <a:t>メモリに以下のソフトウェアを同梱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800" dirty="0">
                <a:solidFill>
                  <a:srgbClr val="5F5F5F"/>
                </a:solidFill>
              </a:rPr>
              <a:t>ポータブル版</a:t>
            </a:r>
            <a:r>
              <a:rPr lang="en-US" altLang="ja-JP" sz="1800" dirty="0">
                <a:solidFill>
                  <a:srgbClr val="5F5F5F"/>
                </a:solidFill>
              </a:rPr>
              <a:t>LibreOffice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OpenRTM-aist-Python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OpenOffice</a:t>
            </a:r>
            <a:r>
              <a:rPr lang="ja-JP" altLang="en-US" sz="1800" dirty="0">
                <a:solidFill>
                  <a:srgbClr val="5F5F5F"/>
                </a:solidFill>
              </a:rPr>
              <a:t>用</a:t>
            </a:r>
            <a:r>
              <a:rPr lang="en-US" altLang="ja-JP" sz="1800" dirty="0">
                <a:solidFill>
                  <a:srgbClr val="5F5F5F"/>
                </a:solidFill>
              </a:rPr>
              <a:t>RT</a:t>
            </a:r>
            <a:r>
              <a:rPr lang="ja-JP" altLang="en-US" sz="1800" dirty="0">
                <a:solidFill>
                  <a:srgbClr val="5F5F5F"/>
                </a:solidFill>
              </a:rPr>
              <a:t>コンポーネント</a:t>
            </a:r>
            <a:endParaRPr lang="en-US" altLang="ja-JP" sz="1800" dirty="0">
              <a:solidFill>
                <a:srgbClr val="5F5F5F"/>
              </a:solidFill>
            </a:endParaRPr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ポータブル版</a:t>
            </a:r>
            <a:r>
              <a:rPr lang="en-US" altLang="ja-JP" dirty="0">
                <a:solidFill>
                  <a:srgbClr val="5F5F5F"/>
                </a:solidFill>
              </a:rPr>
              <a:t>LibreOffice</a:t>
            </a:r>
            <a:r>
              <a:rPr lang="ja-JP" altLang="en-US" dirty="0">
                <a:solidFill>
                  <a:srgbClr val="5F5F5F"/>
                </a:solidFill>
              </a:rPr>
              <a:t>対応</a:t>
            </a:r>
            <a:r>
              <a:rPr lang="en-US" altLang="ja-JP" dirty="0">
                <a:solidFill>
                  <a:srgbClr val="5F5F5F"/>
                </a:solidFill>
              </a:rPr>
              <a:t>RTC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626198B9-119B-40BE-89CC-545E38027DB0}"/>
              </a:ext>
            </a:extLst>
          </p:cNvPr>
          <p:cNvSpPr/>
          <p:nvPr/>
        </p:nvSpPr>
        <p:spPr>
          <a:xfrm rot="16200000">
            <a:off x="3596746" y="4420153"/>
            <a:ext cx="2267635" cy="402958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409E145-4563-4A34-9648-98D1FC6E5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23" y="3203975"/>
            <a:ext cx="3712353" cy="270030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833490EB-CF2F-4375-ACA8-FF96DAAF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0" y="3384099"/>
            <a:ext cx="4359989" cy="2160136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009A7170-8DE6-43D0-B950-475339822555}"/>
              </a:ext>
            </a:extLst>
          </p:cNvPr>
          <p:cNvSpPr/>
          <p:nvPr/>
        </p:nvSpPr>
        <p:spPr>
          <a:xfrm>
            <a:off x="423167" y="5487660"/>
            <a:ext cx="4230502" cy="765085"/>
          </a:xfrm>
          <a:prstGeom prst="wedgeRectCallout">
            <a:avLst>
              <a:gd name="adj1" fmla="val -16023"/>
              <a:gd name="adj2" fmla="val -1018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ポータブル版</a:t>
            </a:r>
            <a:r>
              <a:rPr lang="en-US" altLang="ja-JP" sz="1600" b="1" dirty="0">
                <a:solidFill>
                  <a:schemeClr val="tx1"/>
                </a:solidFill>
              </a:rPr>
              <a:t>LibreOffice/run_CalcRTC.bat</a:t>
            </a:r>
            <a:r>
              <a:rPr lang="ja-JP" altLang="en-US" sz="1600" dirty="0">
                <a:solidFill>
                  <a:schemeClr val="tx1"/>
                </a:solidFill>
              </a:rPr>
              <a:t>をダブルクリック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168826"/>
      </p:ext>
    </p:extLst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34263</TotalTime>
  <Words>971</Words>
  <Application>Microsoft Office PowerPoint</Application>
  <PresentationFormat>画面に合わせる (4:3)</PresentationFormat>
  <Paragraphs>192</Paragraphs>
  <Slides>20</Slides>
  <Notes>20</Notes>
  <HiddenSlides>0</HiddenSlides>
  <MMClips>2</MMClips>
  <ScaleCrop>false</ScaleCrop>
  <HeadingPairs>
    <vt:vector size="8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3" baseType="lpstr">
      <vt:lpstr>Arial</vt:lpstr>
      <vt:lpstr>aist-1e</vt:lpstr>
      <vt:lpstr>Corel DESIGNER</vt:lpstr>
      <vt:lpstr>第4部 RTミドルウェア応用実習 </vt:lpstr>
      <vt:lpstr>資料</vt:lpstr>
      <vt:lpstr>Ubuntuを使用している場合</vt:lpstr>
      <vt:lpstr>RTCのテスト</vt:lpstr>
      <vt:lpstr>表計算ソフトによるデータ入出力</vt:lpstr>
      <vt:lpstr>デモ動画</vt:lpstr>
      <vt:lpstr>デモ動画</vt:lpstr>
      <vt:lpstr>手順</vt:lpstr>
      <vt:lpstr>ポータブル版LibreOffice対応RTC</vt:lpstr>
      <vt:lpstr>起動に失敗する場合</vt:lpstr>
      <vt:lpstr>RTC起動</vt:lpstr>
      <vt:lpstr>操作ダイアログ表示</vt:lpstr>
      <vt:lpstr>ポート一覧表示</vt:lpstr>
      <vt:lpstr>ポート接続</vt:lpstr>
      <vt:lpstr>動作確認(アウトポート)</vt:lpstr>
      <vt:lpstr>動作確認(アウトポート)</vt:lpstr>
      <vt:lpstr>動作確認(インポート)</vt:lpstr>
      <vt:lpstr>ポート接続</vt:lpstr>
      <vt:lpstr>動作確認(インポート)</vt:lpstr>
      <vt:lpstr>おわりに</vt:lpstr>
    </vt:vector>
  </TitlesOfParts>
  <Company>独立行政法人産業技術総合研究所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信彦 宮本</cp:lastModifiedBy>
  <cp:revision>1193</cp:revision>
  <cp:lastPrinted>2018-10-17T10:07:15Z</cp:lastPrinted>
  <dcterms:created xsi:type="dcterms:W3CDTF">2005-10-20T13:06:43Z</dcterms:created>
  <dcterms:modified xsi:type="dcterms:W3CDTF">2019-04-12T04:49:09Z</dcterms:modified>
</cp:coreProperties>
</file>